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6" r:id="rId2"/>
  </p:sldMasterIdLst>
  <p:notesMasterIdLst>
    <p:notesMasterId r:id="rId25"/>
  </p:notesMasterIdLst>
  <p:sldIdLst>
    <p:sldId id="256" r:id="rId3"/>
    <p:sldId id="276" r:id="rId4"/>
    <p:sldId id="277" r:id="rId5"/>
    <p:sldId id="272" r:id="rId6"/>
    <p:sldId id="291" r:id="rId7"/>
    <p:sldId id="292" r:id="rId8"/>
    <p:sldId id="294" r:id="rId9"/>
    <p:sldId id="297" r:id="rId10"/>
    <p:sldId id="307" r:id="rId11"/>
    <p:sldId id="309" r:id="rId12"/>
    <p:sldId id="308" r:id="rId13"/>
    <p:sldId id="310" r:id="rId14"/>
    <p:sldId id="295" r:id="rId15"/>
    <p:sldId id="296" r:id="rId16"/>
    <p:sldId id="298" r:id="rId17"/>
    <p:sldId id="300" r:id="rId18"/>
    <p:sldId id="301" r:id="rId19"/>
    <p:sldId id="304" r:id="rId20"/>
    <p:sldId id="305" r:id="rId21"/>
    <p:sldId id="306" r:id="rId22"/>
    <p:sldId id="293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>
        <p:scale>
          <a:sx n="90" d="100"/>
          <a:sy n="90" d="100"/>
        </p:scale>
        <p:origin x="-109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BBBFE-8737-4062-92D0-6216734DC8A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52D4A8-3248-42A2-98BD-02873BD4E996}">
      <dgm:prSet/>
      <dgm:spPr/>
      <dgm:t>
        <a:bodyPr/>
        <a:lstStyle/>
        <a:p>
          <a:pPr rtl="0"/>
          <a:r>
            <a:rPr lang="ru-RU" baseline="0" dirty="0"/>
            <a:t>Художественно-архитектурное решение</a:t>
          </a:r>
          <a:endParaRPr lang="ru-RU" dirty="0"/>
        </a:p>
      </dgm:t>
    </dgm:pt>
    <dgm:pt modelId="{B183CC59-E9F7-4B8B-9067-B87391151AC8}" type="parTrans" cxnId="{0A608C6F-05AA-4449-8C46-2C59214D7B49}">
      <dgm:prSet/>
      <dgm:spPr/>
      <dgm:t>
        <a:bodyPr/>
        <a:lstStyle/>
        <a:p>
          <a:endParaRPr lang="ru-RU"/>
        </a:p>
      </dgm:t>
    </dgm:pt>
    <dgm:pt modelId="{39BAB0AA-3668-417C-AABF-84EE63A3CC6D}" type="sibTrans" cxnId="{0A608C6F-05AA-4449-8C46-2C59214D7B49}">
      <dgm:prSet/>
      <dgm:spPr/>
      <dgm:t>
        <a:bodyPr/>
        <a:lstStyle/>
        <a:p>
          <a:endParaRPr lang="ru-RU"/>
        </a:p>
      </dgm:t>
    </dgm:pt>
    <dgm:pt modelId="{6BD8F82E-5CA6-45C2-9536-3019CAF35C24}">
      <dgm:prSet/>
      <dgm:spPr/>
      <dgm:t>
        <a:bodyPr/>
        <a:lstStyle/>
        <a:p>
          <a:pPr rtl="0"/>
          <a:r>
            <a:rPr lang="ru-RU" baseline="0" dirty="0"/>
            <a:t>Требования к остеклению</a:t>
          </a:r>
          <a:endParaRPr lang="ru-RU" dirty="0"/>
        </a:p>
      </dgm:t>
    </dgm:pt>
    <dgm:pt modelId="{8163C567-95B2-4C54-80D0-0D3DB8A0A454}" type="parTrans" cxnId="{97E1A912-6872-40A0-9327-4C3CFA652FCD}">
      <dgm:prSet/>
      <dgm:spPr/>
      <dgm:t>
        <a:bodyPr/>
        <a:lstStyle/>
        <a:p>
          <a:endParaRPr lang="ru-RU"/>
        </a:p>
      </dgm:t>
    </dgm:pt>
    <dgm:pt modelId="{340015AC-C2B0-45A3-A301-E9034EEF5A2C}" type="sibTrans" cxnId="{97E1A912-6872-40A0-9327-4C3CFA652FCD}">
      <dgm:prSet/>
      <dgm:spPr/>
      <dgm:t>
        <a:bodyPr/>
        <a:lstStyle/>
        <a:p>
          <a:endParaRPr lang="ru-RU"/>
        </a:p>
      </dgm:t>
    </dgm:pt>
    <dgm:pt modelId="{CBD22F05-2A62-49F7-82C7-6E0A10037360}">
      <dgm:prSet/>
      <dgm:spPr/>
      <dgm:t>
        <a:bodyPr/>
        <a:lstStyle/>
        <a:p>
          <a:pPr rtl="0"/>
          <a:r>
            <a:rPr lang="ru-RU" baseline="0" dirty="0"/>
            <a:t>Выбор конструкции</a:t>
          </a:r>
          <a:endParaRPr lang="ru-RU" dirty="0"/>
        </a:p>
      </dgm:t>
    </dgm:pt>
    <dgm:pt modelId="{C2596015-839C-42FD-A70D-D108B705B0BE}" type="parTrans" cxnId="{82105449-BCC9-447B-A33D-9B58237C4347}">
      <dgm:prSet/>
      <dgm:spPr/>
      <dgm:t>
        <a:bodyPr/>
        <a:lstStyle/>
        <a:p>
          <a:endParaRPr lang="ru-RU"/>
        </a:p>
      </dgm:t>
    </dgm:pt>
    <dgm:pt modelId="{8E1E06FC-0042-4CD2-BA4E-55A93075ECDE}" type="sibTrans" cxnId="{82105449-BCC9-447B-A33D-9B58237C4347}">
      <dgm:prSet/>
      <dgm:spPr/>
      <dgm:t>
        <a:bodyPr/>
        <a:lstStyle/>
        <a:p>
          <a:endParaRPr lang="ru-RU"/>
        </a:p>
      </dgm:t>
    </dgm:pt>
    <dgm:pt modelId="{E870A886-48BC-4306-A73D-3E74A7DC456F}">
      <dgm:prSet/>
      <dgm:spPr/>
      <dgm:t>
        <a:bodyPr/>
        <a:lstStyle/>
        <a:p>
          <a:pPr rtl="0"/>
          <a:r>
            <a:rPr lang="ru-RU" baseline="0" dirty="0"/>
            <a:t>Проверка конструкции на пригодность</a:t>
          </a:r>
          <a:endParaRPr lang="ru-RU" dirty="0"/>
        </a:p>
      </dgm:t>
    </dgm:pt>
    <dgm:pt modelId="{BE6D4DF2-A665-4FEF-A5FC-5434B4C48B27}" type="parTrans" cxnId="{BE82A694-7177-458B-A9CE-1C0172E72396}">
      <dgm:prSet/>
      <dgm:spPr/>
      <dgm:t>
        <a:bodyPr/>
        <a:lstStyle/>
        <a:p>
          <a:endParaRPr lang="ru-RU"/>
        </a:p>
      </dgm:t>
    </dgm:pt>
    <dgm:pt modelId="{C5B4B18C-BA14-4E7B-B346-C79C6CF37AE7}" type="sibTrans" cxnId="{BE82A694-7177-458B-A9CE-1C0172E72396}">
      <dgm:prSet/>
      <dgm:spPr/>
      <dgm:t>
        <a:bodyPr/>
        <a:lstStyle/>
        <a:p>
          <a:endParaRPr lang="ru-RU"/>
        </a:p>
      </dgm:t>
    </dgm:pt>
    <dgm:pt modelId="{D52A460B-EDDA-4C95-8015-9154DCE8BD38}">
      <dgm:prSet/>
      <dgm:spPr/>
      <dgm:t>
        <a:bodyPr/>
        <a:lstStyle/>
        <a:p>
          <a:pPr rtl="0"/>
          <a:r>
            <a:rPr lang="ru-RU" baseline="0" dirty="0"/>
            <a:t>Внесение изменений в проект</a:t>
          </a:r>
        </a:p>
      </dgm:t>
    </dgm:pt>
    <dgm:pt modelId="{221ECD14-3F8F-4FC0-AEE6-361CE7B58EE9}" type="parTrans" cxnId="{E86A9800-29B0-480A-819E-ECDD22D05506}">
      <dgm:prSet/>
      <dgm:spPr/>
      <dgm:t>
        <a:bodyPr/>
        <a:lstStyle/>
        <a:p>
          <a:endParaRPr lang="ru-RU"/>
        </a:p>
      </dgm:t>
    </dgm:pt>
    <dgm:pt modelId="{81CEC549-C5DF-4658-B0B1-7C9EB7E3E76D}" type="sibTrans" cxnId="{E86A9800-29B0-480A-819E-ECDD22D05506}">
      <dgm:prSet/>
      <dgm:spPr/>
      <dgm:t>
        <a:bodyPr/>
        <a:lstStyle/>
        <a:p>
          <a:endParaRPr lang="ru-RU"/>
        </a:p>
      </dgm:t>
    </dgm:pt>
    <dgm:pt modelId="{62F89460-B2FB-433E-90C9-17EDDB2759CB}" type="pres">
      <dgm:prSet presAssocID="{D87BBBFE-8737-4062-92D0-6216734DC8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7E7DE-C7ED-45F1-B9A6-86EC622AD5E2}" type="pres">
      <dgm:prSet presAssocID="{D87BBBFE-8737-4062-92D0-6216734DC8AB}" presName="dummyMaxCanvas" presStyleCnt="0">
        <dgm:presLayoutVars/>
      </dgm:prSet>
      <dgm:spPr/>
    </dgm:pt>
    <dgm:pt modelId="{6556DD5F-5B0D-4D90-ADBB-644990C6690F}" type="pres">
      <dgm:prSet presAssocID="{D87BBBFE-8737-4062-92D0-6216734DC8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250A7-B102-4BBA-A27F-EDB8FBADDBFF}" type="pres">
      <dgm:prSet presAssocID="{D87BBBFE-8737-4062-92D0-6216734DC8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0B6A8-FC12-4AEA-B560-35EEE51060E8}" type="pres">
      <dgm:prSet presAssocID="{D87BBBFE-8737-4062-92D0-6216734DC8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EC6B-D536-4183-A4F9-A8CFD99D2BD1}" type="pres">
      <dgm:prSet presAssocID="{D87BBBFE-8737-4062-92D0-6216734DC8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5AD42-A1DF-4780-934B-5E7F78BEA424}" type="pres">
      <dgm:prSet presAssocID="{D87BBBFE-8737-4062-92D0-6216734DC8A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369D5-E532-4FAA-BFAB-A363D295C107}" type="pres">
      <dgm:prSet presAssocID="{D87BBBFE-8737-4062-92D0-6216734DC8A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AE4D8-2676-4C3C-B801-7E3D9A473DD1}" type="pres">
      <dgm:prSet presAssocID="{D87BBBFE-8737-4062-92D0-6216734DC8A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E36A-8165-45F2-B229-9755AF92CF5C}" type="pres">
      <dgm:prSet presAssocID="{D87BBBFE-8737-4062-92D0-6216734DC8A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61101-4F0C-4ADB-ACBC-0C407172CB31}" type="pres">
      <dgm:prSet presAssocID="{D87BBBFE-8737-4062-92D0-6216734DC8A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34164-62F6-4CD2-B9C3-2823E91119F3}" type="pres">
      <dgm:prSet presAssocID="{D87BBBFE-8737-4062-92D0-6216734DC8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A7C85-A4B1-4A3F-AFB4-2B6B291E868D}" type="pres">
      <dgm:prSet presAssocID="{D87BBBFE-8737-4062-92D0-6216734DC8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1B50-8A03-4F9C-BBAF-A406F5955F3C}" type="pres">
      <dgm:prSet presAssocID="{D87BBBFE-8737-4062-92D0-6216734DC8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48021-7D09-4F9C-948E-CA6E996DC9C3}" type="pres">
      <dgm:prSet presAssocID="{D87BBBFE-8737-4062-92D0-6216734DC8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4A249-DBB4-4AC5-9899-F10BC9ADA390}" type="pres">
      <dgm:prSet presAssocID="{D87BBBFE-8737-4062-92D0-6216734DC8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E348B-8089-4CE0-885B-04A15E381615}" type="presOf" srcId="{E870A886-48BC-4306-A73D-3E74A7DC456F}" destId="{8556EC6B-D536-4183-A4F9-A8CFD99D2BD1}" srcOrd="0" destOrd="0" presId="urn:microsoft.com/office/officeart/2005/8/layout/vProcess5"/>
    <dgm:cxn modelId="{E86A9800-29B0-480A-819E-ECDD22D05506}" srcId="{D87BBBFE-8737-4062-92D0-6216734DC8AB}" destId="{D52A460B-EDDA-4C95-8015-9154DCE8BD38}" srcOrd="4" destOrd="0" parTransId="{221ECD14-3F8F-4FC0-AEE6-361CE7B58EE9}" sibTransId="{81CEC549-C5DF-4658-B0B1-7C9EB7E3E76D}"/>
    <dgm:cxn modelId="{B2194D7B-3B78-4BAD-80CB-CAFD4E01226C}" type="presOf" srcId="{CBD22F05-2A62-49F7-82C7-6E0A10037360}" destId="{714F1B50-8A03-4F9C-BBAF-A406F5955F3C}" srcOrd="1" destOrd="0" presId="urn:microsoft.com/office/officeart/2005/8/layout/vProcess5"/>
    <dgm:cxn modelId="{1C784203-CB4B-4C1C-B5A8-26083DA9B948}" type="presOf" srcId="{6BD8F82E-5CA6-45C2-9536-3019CAF35C24}" destId="{779A7C85-A4B1-4A3F-AFB4-2B6B291E868D}" srcOrd="1" destOrd="0" presId="urn:microsoft.com/office/officeart/2005/8/layout/vProcess5"/>
    <dgm:cxn modelId="{939CB304-0078-47DF-8C10-5ECAF6E95C33}" type="presOf" srcId="{CBD22F05-2A62-49F7-82C7-6E0A10037360}" destId="{A190B6A8-FC12-4AEA-B560-35EEE51060E8}" srcOrd="0" destOrd="0" presId="urn:microsoft.com/office/officeart/2005/8/layout/vProcess5"/>
    <dgm:cxn modelId="{ECD7D353-CBED-4935-B151-042E99AB6995}" type="presOf" srcId="{C5B4B18C-BA14-4E7B-B346-C79C6CF37AE7}" destId="{AFE61101-4F0C-4ADB-ACBC-0C407172CB31}" srcOrd="0" destOrd="0" presId="urn:microsoft.com/office/officeart/2005/8/layout/vProcess5"/>
    <dgm:cxn modelId="{6EF654F1-9BD9-48DA-B2CE-C4306EE56A28}" type="presOf" srcId="{D52A460B-EDDA-4C95-8015-9154DCE8BD38}" destId="{F954A249-DBB4-4AC5-9899-F10BC9ADA390}" srcOrd="1" destOrd="0" presId="urn:microsoft.com/office/officeart/2005/8/layout/vProcess5"/>
    <dgm:cxn modelId="{3C54A824-6F23-489D-B69C-DC6EE4777A6C}" type="presOf" srcId="{39BAB0AA-3668-417C-AABF-84EE63A3CC6D}" destId="{9A7369D5-E532-4FAA-BFAB-A363D295C107}" srcOrd="0" destOrd="0" presId="urn:microsoft.com/office/officeart/2005/8/layout/vProcess5"/>
    <dgm:cxn modelId="{B9E56E8C-216F-42B3-BB19-4649E3ACC419}" type="presOf" srcId="{8E1E06FC-0042-4CD2-BA4E-55A93075ECDE}" destId="{FF85E36A-8165-45F2-B229-9755AF92CF5C}" srcOrd="0" destOrd="0" presId="urn:microsoft.com/office/officeart/2005/8/layout/vProcess5"/>
    <dgm:cxn modelId="{7D04BF36-463A-4E70-A56D-7241C467BDAF}" type="presOf" srcId="{CB52D4A8-3248-42A2-98BD-02873BD4E996}" destId="{A6334164-62F6-4CD2-B9C3-2823E91119F3}" srcOrd="1" destOrd="0" presId="urn:microsoft.com/office/officeart/2005/8/layout/vProcess5"/>
    <dgm:cxn modelId="{82105449-BCC9-447B-A33D-9B58237C4347}" srcId="{D87BBBFE-8737-4062-92D0-6216734DC8AB}" destId="{CBD22F05-2A62-49F7-82C7-6E0A10037360}" srcOrd="2" destOrd="0" parTransId="{C2596015-839C-42FD-A70D-D108B705B0BE}" sibTransId="{8E1E06FC-0042-4CD2-BA4E-55A93075ECDE}"/>
    <dgm:cxn modelId="{5DB782A2-C307-46CE-B963-6FEF0EF13FAE}" type="presOf" srcId="{D87BBBFE-8737-4062-92D0-6216734DC8AB}" destId="{62F89460-B2FB-433E-90C9-17EDDB2759CB}" srcOrd="0" destOrd="0" presId="urn:microsoft.com/office/officeart/2005/8/layout/vProcess5"/>
    <dgm:cxn modelId="{0A608C6F-05AA-4449-8C46-2C59214D7B49}" srcId="{D87BBBFE-8737-4062-92D0-6216734DC8AB}" destId="{CB52D4A8-3248-42A2-98BD-02873BD4E996}" srcOrd="0" destOrd="0" parTransId="{B183CC59-E9F7-4B8B-9067-B87391151AC8}" sibTransId="{39BAB0AA-3668-417C-AABF-84EE63A3CC6D}"/>
    <dgm:cxn modelId="{97E1A912-6872-40A0-9327-4C3CFA652FCD}" srcId="{D87BBBFE-8737-4062-92D0-6216734DC8AB}" destId="{6BD8F82E-5CA6-45C2-9536-3019CAF35C24}" srcOrd="1" destOrd="0" parTransId="{8163C567-95B2-4C54-80D0-0D3DB8A0A454}" sibTransId="{340015AC-C2B0-45A3-A301-E9034EEF5A2C}"/>
    <dgm:cxn modelId="{358796C4-F510-4E24-B9FB-1BFED6130DA4}" type="presOf" srcId="{E870A886-48BC-4306-A73D-3E74A7DC456F}" destId="{CA148021-7D09-4F9C-948E-CA6E996DC9C3}" srcOrd="1" destOrd="0" presId="urn:microsoft.com/office/officeart/2005/8/layout/vProcess5"/>
    <dgm:cxn modelId="{91A67D59-E123-4383-A94B-5035CFFA85EA}" type="presOf" srcId="{D52A460B-EDDA-4C95-8015-9154DCE8BD38}" destId="{B355AD42-A1DF-4780-934B-5E7F78BEA424}" srcOrd="0" destOrd="0" presId="urn:microsoft.com/office/officeart/2005/8/layout/vProcess5"/>
    <dgm:cxn modelId="{ABA7C783-18D5-468C-939D-CD43E4A40A49}" type="presOf" srcId="{340015AC-C2B0-45A3-A301-E9034EEF5A2C}" destId="{070AE4D8-2676-4C3C-B801-7E3D9A473DD1}" srcOrd="0" destOrd="0" presId="urn:microsoft.com/office/officeart/2005/8/layout/vProcess5"/>
    <dgm:cxn modelId="{F170832B-0F45-4896-97EE-92A22F67FB2E}" type="presOf" srcId="{CB52D4A8-3248-42A2-98BD-02873BD4E996}" destId="{6556DD5F-5B0D-4D90-ADBB-644990C6690F}" srcOrd="0" destOrd="0" presId="urn:microsoft.com/office/officeart/2005/8/layout/vProcess5"/>
    <dgm:cxn modelId="{BE82A694-7177-458B-A9CE-1C0172E72396}" srcId="{D87BBBFE-8737-4062-92D0-6216734DC8AB}" destId="{E870A886-48BC-4306-A73D-3E74A7DC456F}" srcOrd="3" destOrd="0" parTransId="{BE6D4DF2-A665-4FEF-A5FC-5434B4C48B27}" sibTransId="{C5B4B18C-BA14-4E7B-B346-C79C6CF37AE7}"/>
    <dgm:cxn modelId="{3B795EBC-68D9-4ADF-9CFF-73874746F2A7}" type="presOf" srcId="{6BD8F82E-5CA6-45C2-9536-3019CAF35C24}" destId="{ACE250A7-B102-4BBA-A27F-EDB8FBADDBFF}" srcOrd="0" destOrd="0" presId="urn:microsoft.com/office/officeart/2005/8/layout/vProcess5"/>
    <dgm:cxn modelId="{FEF1316B-A6D9-43B8-A2E0-EF575C6890C7}" type="presParOf" srcId="{62F89460-B2FB-433E-90C9-17EDDB2759CB}" destId="{3387E7DE-C7ED-45F1-B9A6-86EC622AD5E2}" srcOrd="0" destOrd="0" presId="urn:microsoft.com/office/officeart/2005/8/layout/vProcess5"/>
    <dgm:cxn modelId="{1245564B-FF3F-422A-A663-EAD307CF1D65}" type="presParOf" srcId="{62F89460-B2FB-433E-90C9-17EDDB2759CB}" destId="{6556DD5F-5B0D-4D90-ADBB-644990C6690F}" srcOrd="1" destOrd="0" presId="urn:microsoft.com/office/officeart/2005/8/layout/vProcess5"/>
    <dgm:cxn modelId="{17BD758D-BB45-4E97-B28F-28521699779A}" type="presParOf" srcId="{62F89460-B2FB-433E-90C9-17EDDB2759CB}" destId="{ACE250A7-B102-4BBA-A27F-EDB8FBADDBFF}" srcOrd="2" destOrd="0" presId="urn:microsoft.com/office/officeart/2005/8/layout/vProcess5"/>
    <dgm:cxn modelId="{A1F70BA5-031B-4E64-BE95-110667FD1E04}" type="presParOf" srcId="{62F89460-B2FB-433E-90C9-17EDDB2759CB}" destId="{A190B6A8-FC12-4AEA-B560-35EEE51060E8}" srcOrd="3" destOrd="0" presId="urn:microsoft.com/office/officeart/2005/8/layout/vProcess5"/>
    <dgm:cxn modelId="{EAAAC9E8-83DD-4307-A78F-7466C7DDF7DD}" type="presParOf" srcId="{62F89460-B2FB-433E-90C9-17EDDB2759CB}" destId="{8556EC6B-D536-4183-A4F9-A8CFD99D2BD1}" srcOrd="4" destOrd="0" presId="urn:microsoft.com/office/officeart/2005/8/layout/vProcess5"/>
    <dgm:cxn modelId="{7C093FFD-FAE5-4BE8-8E82-BBF7402AF69B}" type="presParOf" srcId="{62F89460-B2FB-433E-90C9-17EDDB2759CB}" destId="{B355AD42-A1DF-4780-934B-5E7F78BEA424}" srcOrd="5" destOrd="0" presId="urn:microsoft.com/office/officeart/2005/8/layout/vProcess5"/>
    <dgm:cxn modelId="{9BEB3F3F-13CF-4F84-89D3-9DCCAC60DE1A}" type="presParOf" srcId="{62F89460-B2FB-433E-90C9-17EDDB2759CB}" destId="{9A7369D5-E532-4FAA-BFAB-A363D295C107}" srcOrd="6" destOrd="0" presId="urn:microsoft.com/office/officeart/2005/8/layout/vProcess5"/>
    <dgm:cxn modelId="{96781682-6D48-492B-A6CC-7B80E9441606}" type="presParOf" srcId="{62F89460-B2FB-433E-90C9-17EDDB2759CB}" destId="{070AE4D8-2676-4C3C-B801-7E3D9A473DD1}" srcOrd="7" destOrd="0" presId="urn:microsoft.com/office/officeart/2005/8/layout/vProcess5"/>
    <dgm:cxn modelId="{89728EC1-A8EB-4351-AF1B-669BB65B7CAA}" type="presParOf" srcId="{62F89460-B2FB-433E-90C9-17EDDB2759CB}" destId="{FF85E36A-8165-45F2-B229-9755AF92CF5C}" srcOrd="8" destOrd="0" presId="urn:microsoft.com/office/officeart/2005/8/layout/vProcess5"/>
    <dgm:cxn modelId="{2183546C-6A5C-4B76-BE87-A7F05D44BA97}" type="presParOf" srcId="{62F89460-B2FB-433E-90C9-17EDDB2759CB}" destId="{AFE61101-4F0C-4ADB-ACBC-0C407172CB31}" srcOrd="9" destOrd="0" presId="urn:microsoft.com/office/officeart/2005/8/layout/vProcess5"/>
    <dgm:cxn modelId="{72F3F6E8-BCCE-4B1C-B3D7-7F75C7837D35}" type="presParOf" srcId="{62F89460-B2FB-433E-90C9-17EDDB2759CB}" destId="{A6334164-62F6-4CD2-B9C3-2823E91119F3}" srcOrd="10" destOrd="0" presId="urn:microsoft.com/office/officeart/2005/8/layout/vProcess5"/>
    <dgm:cxn modelId="{C54E24CB-D170-45B9-8D43-603FDF59F5EA}" type="presParOf" srcId="{62F89460-B2FB-433E-90C9-17EDDB2759CB}" destId="{779A7C85-A4B1-4A3F-AFB4-2B6B291E868D}" srcOrd="11" destOrd="0" presId="urn:microsoft.com/office/officeart/2005/8/layout/vProcess5"/>
    <dgm:cxn modelId="{C817C97E-E800-41B4-977F-1F846DFE5FFC}" type="presParOf" srcId="{62F89460-B2FB-433E-90C9-17EDDB2759CB}" destId="{714F1B50-8A03-4F9C-BBAF-A406F5955F3C}" srcOrd="12" destOrd="0" presId="urn:microsoft.com/office/officeart/2005/8/layout/vProcess5"/>
    <dgm:cxn modelId="{3FC195F5-61C8-4EBA-B11B-A2A64CC0EBBD}" type="presParOf" srcId="{62F89460-B2FB-433E-90C9-17EDDB2759CB}" destId="{CA148021-7D09-4F9C-948E-CA6E996DC9C3}" srcOrd="13" destOrd="0" presId="urn:microsoft.com/office/officeart/2005/8/layout/vProcess5"/>
    <dgm:cxn modelId="{8092488F-F9E4-4D9A-9C14-82C05BECFB0A}" type="presParOf" srcId="{62F89460-B2FB-433E-90C9-17EDDB2759CB}" destId="{F954A249-DBB4-4AC5-9899-F10BC9ADA39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6DD5F-5B0D-4D90-ADBB-644990C6690F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/>
            <a:t>Художественно-архитектурное решение</a:t>
          </a:r>
          <a:endParaRPr lang="ru-RU" sz="2300" kern="1200" dirty="0"/>
        </a:p>
      </dsp:txBody>
      <dsp:txXfrm>
        <a:off x="23861" y="23861"/>
        <a:ext cx="5362379" cy="766951"/>
      </dsp:txXfrm>
    </dsp:sp>
    <dsp:sp modelId="{ACE250A7-B102-4BBA-A27F-EDB8FBADDBFF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/>
            <a:t>Требования к остеклению</a:t>
          </a:r>
          <a:endParaRPr lang="ru-RU" sz="2300" kern="1200" dirty="0"/>
        </a:p>
      </dsp:txBody>
      <dsp:txXfrm>
        <a:off x="497063" y="951683"/>
        <a:ext cx="5286330" cy="766951"/>
      </dsp:txXfrm>
    </dsp:sp>
    <dsp:sp modelId="{A190B6A8-FC12-4AEA-B560-35EEE51060E8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/>
            <a:t>Выбор конструкции</a:t>
          </a:r>
          <a:endParaRPr lang="ru-RU" sz="2300" kern="1200" dirty="0"/>
        </a:p>
      </dsp:txBody>
      <dsp:txXfrm>
        <a:off x="970265" y="1879505"/>
        <a:ext cx="5286330" cy="766951"/>
      </dsp:txXfrm>
    </dsp:sp>
    <dsp:sp modelId="{8556EC6B-D536-4183-A4F9-A8CFD99D2BD1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/>
            <a:t>Проверка конструкции на пригодность</a:t>
          </a:r>
          <a:endParaRPr lang="ru-RU" sz="2300" kern="1200" dirty="0"/>
        </a:p>
      </dsp:txBody>
      <dsp:txXfrm>
        <a:off x="1443466" y="2807328"/>
        <a:ext cx="5286330" cy="766951"/>
      </dsp:txXfrm>
    </dsp:sp>
    <dsp:sp modelId="{B355AD42-A1DF-4780-934B-5E7F78BEA424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/>
            <a:t>Внесение изменений в проект</a:t>
          </a:r>
        </a:p>
      </dsp:txBody>
      <dsp:txXfrm>
        <a:off x="1916669" y="3735150"/>
        <a:ext cx="5286330" cy="766951"/>
      </dsp:txXfrm>
    </dsp:sp>
    <dsp:sp modelId="{9A7369D5-E532-4FAA-BFAB-A363D295C107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926400" y="595164"/>
        <a:ext cx="291245" cy="398477"/>
      </dsp:txXfrm>
    </dsp:sp>
    <dsp:sp modelId="{070AE4D8-2676-4C3C-B801-7E3D9A473DD1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399602" y="1522986"/>
        <a:ext cx="291245" cy="398477"/>
      </dsp:txXfrm>
    </dsp:sp>
    <dsp:sp modelId="{FF85E36A-8165-45F2-B229-9755AF92CF5C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872804" y="2437231"/>
        <a:ext cx="291245" cy="398477"/>
      </dsp:txXfrm>
    </dsp:sp>
    <dsp:sp modelId="{AFE61101-4F0C-4ADB-ACBC-0C407172CB31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5E7A9-D3D8-4B07-A0F9-F132249C30E9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F7D3-F6BC-45B6-BDE3-F6D43F4FA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762000"/>
            <a:ext cx="6856413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76962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30E2307-1E40-4E12-8716-25BFDA8E7013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82" name="Picture 10" descr="Lg-gis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76400" cy="133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CF5A-EA79-452C-A52C-1A2668C2E7DF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1943100" cy="56911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4813"/>
            <a:ext cx="5676900" cy="56911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4C28-BD4B-4892-9A2D-6E19BD753A9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172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110F-3F4E-48D9-B8AA-5D0E825AFDB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172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110F-3F4E-48D9-B8AA-5D0E825AFDB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762000"/>
            <a:ext cx="6856413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76962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30E2307-1E40-4E12-8716-25BFDA8E7013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82" name="Picture 10" descr="Lg-gis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76400" cy="133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D9D02-426E-46C9-9EE9-0DE1EF8B2838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AEBBE-F8B2-42CF-9895-E86A608384EB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AA6B6-10E5-4810-BC9F-DA72D8452E73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8D072-EF12-4AA2-BD71-ABC68B06D0E2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DBF60-6CC3-4B74-A60D-3486985E4346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D9D02-426E-46C9-9EE9-0DE1EF8B2838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14818-984F-4759-BF72-A33BDC1963BD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7E191-5F94-4FC1-B823-BD7CABF7FA06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56D55-EFBE-4F9B-8A5F-09D42CA22A9B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FCF5A-EA79-452C-A52C-1A2668C2E7DF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1943100" cy="56911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4813"/>
            <a:ext cx="5676900" cy="56911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4C28-BD4B-4892-9A2D-6E19BD753A9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172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110F-3F4E-48D9-B8AA-5D0E825AFDB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172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110F-3F4E-48D9-B8AA-5D0E825AFDB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AEBBE-F8B2-42CF-9895-E86A608384EB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AA6B6-10E5-4810-BC9F-DA72D8452E73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8D072-EF12-4AA2-BD71-ABC68B06D0E2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DBF60-6CC3-4B74-A60D-3486985E4346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14818-984F-4759-BF72-A33BDC1963BD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7E191-5F94-4FC1-B823-BD7CABF7FA06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56D55-EFBE-4F9B-8A5F-09D42CA22A9B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04813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D1D110F-3F4E-48D9-B8AA-5D0E825AFDB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2058" name="Picture 10" descr="Lg-gis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260350"/>
            <a:ext cx="1600200" cy="12731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04813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D1D110F-3F4E-48D9-B8AA-5D0E825AFDBA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2058" name="Picture 10" descr="Lg-gis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260350"/>
            <a:ext cx="1600200" cy="12731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c.steklo@mail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hyperlink" Target="http://www.glassinfo.ru/" TargetMode="External"/><Relationship Id="rId4" Type="http://schemas.openxmlformats.org/officeDocument/2006/relationships/hyperlink" Target="mailto:agchesnokov@glassresearch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209800" y="0"/>
            <a:ext cx="6856413" cy="1905000"/>
          </a:xfrm>
        </p:spPr>
        <p:txBody>
          <a:bodyPr>
            <a:noAutofit/>
          </a:bodyPr>
          <a:lstStyle/>
          <a:p>
            <a:r>
              <a:rPr lang="ru-RU" sz="4000" dirty="0"/>
              <a:t>Основа проектирования остекления – математические расчеты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2204864"/>
            <a:ext cx="9108504" cy="2160240"/>
          </a:xfrm>
        </p:spPr>
        <p:txBody>
          <a:bodyPr/>
          <a:lstStyle/>
          <a:p>
            <a:r>
              <a:rPr lang="ru-RU" sz="3600" dirty="0"/>
              <a:t>Александр Чесноков, Станислав Чесноков</a:t>
            </a:r>
          </a:p>
          <a:p>
            <a:r>
              <a:rPr lang="ru-RU" sz="3600" dirty="0"/>
              <a:t>ОАО «Институт стекла»</a:t>
            </a:r>
          </a:p>
          <a:p>
            <a:r>
              <a:rPr lang="ru-RU" sz="3600" dirty="0" err="1">
                <a:solidFill>
                  <a:srgbClr val="FF0000"/>
                </a:solidFill>
              </a:rPr>
              <a:t>Батимат</a:t>
            </a:r>
            <a:r>
              <a:rPr lang="ru-RU" sz="3600" dirty="0">
                <a:solidFill>
                  <a:srgbClr val="FF0000"/>
                </a:solidFill>
              </a:rPr>
              <a:t> - 2018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3651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Промышленная переработка листового стекла и применение </a:t>
            </a:r>
            <a:r>
              <a:rPr lang="ru-RU" sz="2800" dirty="0" err="1">
                <a:solidFill>
                  <a:srgbClr val="FF0000"/>
                </a:solidFill>
              </a:rPr>
              <a:t>светопрозрачных</a:t>
            </a:r>
            <a:r>
              <a:rPr lang="ru-RU" sz="2800" dirty="0">
                <a:solidFill>
                  <a:srgbClr val="FF0000"/>
                </a:solidFill>
              </a:rPr>
              <a:t> конструкций в строительстве  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04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ru-RU" sz="2800" dirty="0">
                <a:solidFill>
                  <a:srgbClr val="FF0000"/>
                </a:solidFill>
              </a:rPr>
              <a:t>04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ru-RU" sz="2800" dirty="0">
                <a:solidFill>
                  <a:srgbClr val="FF0000"/>
                </a:solidFill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15854281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822504" cy="1143000"/>
          </a:xfrm>
        </p:spPr>
        <p:txBody>
          <a:bodyPr/>
          <a:lstStyle/>
          <a:p>
            <a:r>
              <a:rPr lang="ru-RU" dirty="0"/>
              <a:t>Определение оптических характеристик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ru-RU" sz="2400" dirty="0"/>
              <a:t>Определение коэффициентов пропускания и отражения света, УФ, ИК и солнечного излучения, солнечного фактора производится по ГОСТ </a:t>
            </a:r>
            <a:r>
              <a:rPr lang="en-US" sz="2400" dirty="0"/>
              <a:t>EN 410-2014 </a:t>
            </a:r>
            <a:r>
              <a:rPr lang="ru-RU" sz="2400" dirty="0"/>
              <a:t>«Стекло и изделия из него. Методы определения оптических характеристик. Определение световых и солнечных характеристик»</a:t>
            </a:r>
          </a:p>
          <a:p>
            <a:r>
              <a:rPr lang="ru-RU" sz="2400" dirty="0"/>
              <a:t>Для каждого стекла определяются спектры пропускания и отражения света и солнечного излучения</a:t>
            </a:r>
          </a:p>
          <a:p>
            <a:r>
              <a:rPr lang="ru-RU" sz="2400" dirty="0"/>
              <a:t>На основании измеренных спектров рассчитываются остальные характеристики как для отдельных стекол, так и для остекления в </a:t>
            </a:r>
            <a:r>
              <a:rPr lang="ru-RU" sz="2400" dirty="0" smtClean="0"/>
              <a:t>целом</a:t>
            </a:r>
          </a:p>
          <a:p>
            <a:r>
              <a:rPr lang="ru-RU" sz="2400" dirty="0" smtClean="0"/>
              <a:t>Требования к оптическим характеристикам обычно содержатся </a:t>
            </a:r>
            <a:r>
              <a:rPr lang="ru-RU" sz="2400" smtClean="0"/>
              <a:t>в санитарных нормах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858000" cy="1143000"/>
          </a:xfrm>
        </p:spPr>
        <p:txBody>
          <a:bodyPr/>
          <a:lstStyle/>
          <a:p>
            <a:r>
              <a:rPr lang="ru-RU" dirty="0"/>
              <a:t>Определение цвета остекления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ru-RU" dirty="0"/>
              <a:t>Цвет может определяться на пропускание и/или отражение</a:t>
            </a:r>
          </a:p>
          <a:p>
            <a:r>
              <a:rPr lang="ru-RU" dirty="0"/>
              <a:t>Расчет производится по ГОСТ 32278-2013 «Стекло и изделия из него. Методы определения оптических характеристик. Определение цветовых координат»</a:t>
            </a:r>
          </a:p>
          <a:p>
            <a:r>
              <a:rPr lang="ru-RU" dirty="0"/>
              <a:t>Для расчета нужны спектры пропускания и/или отражения </a:t>
            </a:r>
            <a:r>
              <a:rPr lang="ru-RU" dirty="0">
                <a:solidFill>
                  <a:srgbClr val="FF0000"/>
                </a:solidFill>
              </a:rPr>
              <a:t>всех</a:t>
            </a:r>
            <a:r>
              <a:rPr lang="ru-RU" dirty="0"/>
              <a:t> стекол, входящих в остекление</a:t>
            </a:r>
          </a:p>
        </p:txBody>
      </p:sp>
    </p:spTree>
    <p:extLst>
      <p:ext uri="{BB962C8B-B14F-4D97-AF65-F5344CB8AC3E}">
        <p14:creationId xmlns:p14="http://schemas.microsoft.com/office/powerpoint/2010/main" val="29191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858000" cy="1143000"/>
          </a:xfrm>
        </p:spPr>
        <p:txBody>
          <a:bodyPr/>
          <a:lstStyle/>
          <a:p>
            <a:r>
              <a:rPr lang="ru-RU" dirty="0"/>
              <a:t>Расчет сопротивления теплопередаче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ru-RU" sz="2800" dirty="0"/>
              <a:t>Расчет сопротивления теплопередаче производится по ГОСТ </a:t>
            </a:r>
            <a:r>
              <a:rPr lang="en-US" sz="2800" dirty="0"/>
              <a:t>EN </a:t>
            </a:r>
            <a:r>
              <a:rPr lang="ru-RU" sz="2800" dirty="0"/>
              <a:t>673-2016 «Стекло и изделия из него. Методы определения тепловых характеристик. Метод расчета сопротивления теплопередаче» на основании характеристик стекол, входящих в остекление</a:t>
            </a:r>
          </a:p>
          <a:p>
            <a:r>
              <a:rPr lang="ru-RU" sz="2800" dirty="0"/>
              <a:t>Коэффициенты эмиссии стекол определяются по ГОСТ </a:t>
            </a:r>
            <a:r>
              <a:rPr lang="en-US" sz="2800" dirty="0"/>
              <a:t>EN</a:t>
            </a:r>
            <a:r>
              <a:rPr lang="ru-RU" sz="2800" dirty="0"/>
              <a:t> 12898-2014 «Стекло и изделия из него. Методы определения тепловых характеристик. Определение коэффициента эмиссии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Требования к сопротивлению </a:t>
            </a:r>
            <a:r>
              <a:rPr lang="ru-RU" sz="2800" dirty="0"/>
              <a:t>теплопередаче приведены в СП 50.13330.2012 «Тепловая защита зданий»</a:t>
            </a:r>
          </a:p>
        </p:txBody>
      </p:sp>
    </p:spTree>
    <p:extLst>
      <p:ext uri="{BB962C8B-B14F-4D97-AF65-F5344CB8AC3E}">
        <p14:creationId xmlns:p14="http://schemas.microsoft.com/office/powerpoint/2010/main" val="19308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требований к прочности остекления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Роль остекления</a:t>
            </a:r>
          </a:p>
          <a:p>
            <a:r>
              <a:rPr lang="ru-RU" dirty="0"/>
              <a:t>Функции сооружения</a:t>
            </a:r>
          </a:p>
          <a:p>
            <a:r>
              <a:rPr lang="ru-RU" dirty="0"/>
              <a:t>Нагрузки на всем жизненном цикле остекления</a:t>
            </a:r>
          </a:p>
          <a:p>
            <a:pPr lvl="1"/>
            <a:r>
              <a:rPr lang="ru-RU" dirty="0"/>
              <a:t>Например, при транспортировке или монтаже</a:t>
            </a:r>
          </a:p>
          <a:p>
            <a:r>
              <a:rPr lang="ru-RU" dirty="0"/>
              <a:t>Дополнительные требования, например:</a:t>
            </a:r>
          </a:p>
          <a:p>
            <a:pPr lvl="1"/>
            <a:r>
              <a:rPr lang="ru-RU" dirty="0"/>
              <a:t>Противопожарные свойства</a:t>
            </a:r>
          </a:p>
          <a:p>
            <a:pPr lvl="1"/>
            <a:r>
              <a:rPr lang="ru-RU" dirty="0"/>
              <a:t>Безопасность при разрушении</a:t>
            </a:r>
          </a:p>
          <a:p>
            <a:pPr lvl="1"/>
            <a:r>
              <a:rPr lang="ru-RU" dirty="0"/>
              <a:t>Суммарный вес остекления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700" dirty="0"/>
              <a:t>Анализ всех участков остекления и выделение наиболее «напряженных» элементов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7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виды нагрузок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32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Описаны в СП (коэффициенты запаса)</a:t>
            </a:r>
          </a:p>
          <a:p>
            <a:r>
              <a:rPr lang="ru-RU" dirty="0"/>
              <a:t>Собственный вес</a:t>
            </a:r>
          </a:p>
          <a:p>
            <a:r>
              <a:rPr lang="ru-RU" dirty="0"/>
              <a:t>Ветровая</a:t>
            </a:r>
          </a:p>
          <a:p>
            <a:pPr lvl="1"/>
            <a:r>
              <a:rPr lang="ru-RU" dirty="0"/>
              <a:t>Может быть положительной и отрицательной</a:t>
            </a:r>
          </a:p>
          <a:p>
            <a:r>
              <a:rPr lang="ru-RU" dirty="0"/>
              <a:t>Эксплуатационная</a:t>
            </a:r>
          </a:p>
          <a:p>
            <a:pPr lvl="1"/>
            <a:r>
              <a:rPr lang="ru-RU" dirty="0"/>
              <a:t>Вес других конструкций</a:t>
            </a:r>
          </a:p>
          <a:p>
            <a:pPr lvl="1"/>
            <a:r>
              <a:rPr lang="ru-RU" dirty="0"/>
              <a:t>Люди и автомобили</a:t>
            </a:r>
          </a:p>
          <a:p>
            <a:r>
              <a:rPr lang="ru-RU" dirty="0"/>
              <a:t>Снеговая</a:t>
            </a:r>
          </a:p>
          <a:p>
            <a:pPr lvl="1"/>
            <a:r>
              <a:rPr lang="ru-RU" dirty="0"/>
              <a:t>Трудно оценить для сложной формы</a:t>
            </a:r>
          </a:p>
          <a:p>
            <a:r>
              <a:rPr lang="ru-RU" dirty="0"/>
              <a:t>Климатическая</a:t>
            </a:r>
          </a:p>
          <a:p>
            <a:pPr lvl="1"/>
            <a:r>
              <a:rPr lang="ru-RU" dirty="0"/>
              <a:t>Сильно зависит от региона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103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СП 20.13330.2016 «Нагрузки и воздействия. Актуализированная редакция СНиП 2.01.07-85»</a:t>
            </a:r>
          </a:p>
          <a:p>
            <a:r>
              <a:rPr lang="ru-RU" dirty="0"/>
              <a:t>СП 131.13330.2012 «Строительная климатология. Актуализированная версия СНиП 23-01-99»</a:t>
            </a:r>
          </a:p>
          <a:p>
            <a:r>
              <a:rPr lang="ru-RU" dirty="0"/>
              <a:t>Британские строительные нормы и правила BS 6180:2011 «Защитные преграды внутри и вокруг зданий»</a:t>
            </a:r>
          </a:p>
          <a:p>
            <a:r>
              <a:rPr lang="ru-RU" dirty="0"/>
              <a:t>Британские строительные нормы и правила BS 6262:2005 части 1-7 «Остекление строительного назначения»</a:t>
            </a:r>
          </a:p>
          <a:p>
            <a:r>
              <a:rPr lang="ru-RU" dirty="0"/>
              <a:t>Британские строительные нормы и правила BS 6399-1:1996 часть 1 «Нагрузки на здания. Часть 1: Строительные нормы и правила для постоянной и эксплуатационной нагрузки»</a:t>
            </a:r>
          </a:p>
          <a:p>
            <a:r>
              <a:rPr lang="ru-RU" dirty="0"/>
              <a:t>Британские строительные нормы и правила BS 6399-3:1988 часть 3 «Нагрузки на здания. Часть 3: Строительные нормы и правила для постоянной нагрузки на кровлю»</a:t>
            </a:r>
          </a:p>
          <a:p>
            <a:r>
              <a:rPr lang="ru-RU" dirty="0"/>
              <a:t>Британские строительные нормы и правила BS 5516-2:2004 «Обычное и наклонное остекление зданий. Часть 2. Свод правил по наклонному остеклению» (</a:t>
            </a:r>
            <a:r>
              <a:rPr lang="ru-RU" dirty="0" err="1"/>
              <a:t>Patent</a:t>
            </a:r>
            <a:r>
              <a:rPr lang="ru-RU" dirty="0"/>
              <a:t> </a:t>
            </a:r>
            <a:r>
              <a:rPr lang="ru-RU" dirty="0" err="1"/>
              <a:t>glazing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sloping</a:t>
            </a:r>
            <a:r>
              <a:rPr lang="ru-RU" dirty="0"/>
              <a:t> </a:t>
            </a:r>
            <a:r>
              <a:rPr lang="ru-RU" dirty="0" err="1"/>
              <a:t>glazing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buildings</a:t>
            </a:r>
            <a:r>
              <a:rPr lang="ru-RU" dirty="0"/>
              <a:t>. </a:t>
            </a:r>
            <a:r>
              <a:rPr lang="ru-RU" dirty="0" err="1"/>
              <a:t>Code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practice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sloping</a:t>
            </a:r>
            <a:r>
              <a:rPr lang="ru-RU" dirty="0"/>
              <a:t> </a:t>
            </a:r>
            <a:r>
              <a:rPr lang="ru-RU" dirty="0" err="1"/>
              <a:t>glazing</a:t>
            </a:r>
            <a:r>
              <a:rPr lang="ru-RU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8404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</p:spPr>
        <p:txBody>
          <a:bodyPr/>
          <a:lstStyle/>
          <a:p>
            <a:r>
              <a:rPr lang="ru-RU" dirty="0"/>
              <a:t>Климатические воздействия: </a:t>
            </a:r>
          </a:p>
          <a:p>
            <a:pPr lvl="1"/>
            <a:r>
              <a:rPr lang="ru-RU" dirty="0"/>
              <a:t>температура самой холодной пятидневки</a:t>
            </a:r>
          </a:p>
          <a:p>
            <a:pPr lvl="1"/>
            <a:r>
              <a:rPr lang="ru-RU" dirty="0"/>
              <a:t>температура самой теплой пятидневки</a:t>
            </a:r>
          </a:p>
          <a:p>
            <a:pPr lvl="1"/>
            <a:r>
              <a:rPr lang="ru-RU" dirty="0"/>
              <a:t>предельные </a:t>
            </a:r>
            <a:r>
              <a:rPr lang="ru-RU" dirty="0" smtClean="0"/>
              <a:t>температуры</a:t>
            </a:r>
          </a:p>
          <a:p>
            <a:pPr lvl="1"/>
            <a:r>
              <a:rPr lang="ru-RU" dirty="0"/>
              <a:t>м</a:t>
            </a:r>
            <a:r>
              <a:rPr lang="ru-RU" dirty="0" smtClean="0"/>
              <a:t>аксимальное и минимальное атмосферное давление</a:t>
            </a:r>
            <a:endParaRPr lang="ru-RU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dirty="0"/>
              <a:t>Обеспеченность выбирается с учетом срока службы остекления 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ru-RU" sz="2700" dirty="0"/>
          </a:p>
          <a:p>
            <a:pPr marL="393192" lvl="1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44624"/>
            <a:ext cx="6858000" cy="1656184"/>
          </a:xfrm>
        </p:spPr>
        <p:txBody>
          <a:bodyPr>
            <a:normAutofit/>
          </a:bodyPr>
          <a:lstStyle/>
          <a:p>
            <a:r>
              <a:rPr lang="ru-RU" sz="3600" dirty="0"/>
              <a:t>СП 131.13330.2013 Строительная климатология</a:t>
            </a:r>
          </a:p>
        </p:txBody>
      </p:sp>
    </p:spTree>
    <p:extLst>
      <p:ext uri="{BB962C8B-B14F-4D97-AF65-F5344CB8AC3E}">
        <p14:creationId xmlns:p14="http://schemas.microsoft.com/office/powerpoint/2010/main" val="3518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Прочность листового стекла согласно ГОСТ 111-2014:</a:t>
            </a:r>
          </a:p>
          <a:p>
            <a:pPr lvl="1"/>
            <a:r>
              <a:rPr lang="ru-RU" dirty="0"/>
              <a:t>Прочность на растяжение – 30 МПа</a:t>
            </a:r>
          </a:p>
          <a:p>
            <a:pPr lvl="1"/>
            <a:r>
              <a:rPr lang="ru-RU" dirty="0"/>
              <a:t>Прочность на изгиб для проектирования – 15 МПа</a:t>
            </a:r>
          </a:p>
          <a:p>
            <a:r>
              <a:rPr lang="ru-RU" dirty="0"/>
              <a:t>Требования к прогибу по </a:t>
            </a:r>
            <a:r>
              <a:rPr lang="ru-RU" sz="2800" dirty="0"/>
              <a:t>ГОСТ 24866–2014 </a:t>
            </a:r>
            <a:r>
              <a:rPr lang="ru-RU" dirty="0"/>
              <a:t>(п. 9.4): «</a:t>
            </a:r>
            <a:r>
              <a:rPr lang="ru-RU" i="1" dirty="0"/>
              <a:t>При наиболее неблагоприятном сочетании воздействующих на стеклопакеты факторов прогиб листовых стекол не должен превышать 1/250 наименьшей стороны или 1/2 ширины дистанционной рамки. Допускается по согласованию изготовителя с потребителем применять другие требования к прогибу</a:t>
            </a:r>
            <a:r>
              <a:rPr lang="ru-RU" dirty="0"/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844824"/>
          </a:xfrm>
        </p:spPr>
        <p:txBody>
          <a:bodyPr>
            <a:normAutofit/>
          </a:bodyPr>
          <a:lstStyle/>
          <a:p>
            <a:r>
              <a:rPr lang="ru-RU" dirty="0"/>
              <a:t>Предельно допустимые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1820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Эффективная толщина для расчета прогиба и напряжения</a:t>
            </a:r>
          </a:p>
          <a:p>
            <a:r>
              <a:rPr lang="ru-RU" dirty="0"/>
              <a:t>Характеристики промежуточных слоев</a:t>
            </a:r>
          </a:p>
          <a:p>
            <a:r>
              <a:rPr lang="ru-RU" dirty="0"/>
              <a:t>Коэффициент переноса сдвига в диапазоне (0; 1)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Многослойное стекло</a:t>
            </a:r>
          </a:p>
        </p:txBody>
      </p:sp>
    </p:spTree>
    <p:extLst>
      <p:ext uri="{BB962C8B-B14F-4D97-AF65-F5344CB8AC3E}">
        <p14:creationId xmlns:p14="http://schemas.microsoft.com/office/powerpoint/2010/main" val="21147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981200"/>
            <a:ext cx="9108504" cy="48768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Стекло особенно чувствительно к растягивающим напряжениям. В большинстве практических расчетных задач принципиальные растягивающие напряжения на поверхности стекла определяют вероятность разрушения, и нет необходимости учитывать сжимающие напряжения</a:t>
            </a:r>
          </a:p>
          <a:p>
            <a:r>
              <a:rPr lang="ru-RU" dirty="0"/>
              <a:t>Разрушение стекла не обязательно вызвано максимальным растягивающим напряжением на его поверхности. Разрушение начинается в той точке поверхности, в которой относительно высокий уровень растягивающего напряжения совпадает с относительно большим дефектом поверхности. Для разрушения нет необходимости происходить ни в месте расположения самого большого дефекта, ни области максимума напряжения растяжения.</a:t>
            </a:r>
          </a:p>
          <a:p>
            <a:r>
              <a:rPr lang="ru-RU" dirty="0"/>
              <a:t>Из этого следует, что взвешенное среднее значение распределения растягивающих напряжений на поверхности стекла определяет вероятность разрушения. Это взвешенное среднее значение называется эффективным напряжением.</a:t>
            </a:r>
          </a:p>
          <a:p>
            <a:r>
              <a:rPr lang="ru-RU" dirty="0"/>
              <a:t>В случаях, когда </a:t>
            </a:r>
            <a:r>
              <a:rPr lang="ru-RU" i="1" dirty="0">
                <a:sym typeface="Symbol" panose="05050102010706020507" pitchFamily="18" charset="2"/>
              </a:rPr>
              <a:t></a:t>
            </a:r>
            <a:r>
              <a:rPr lang="ru-RU" i="1" baseline="-25000" dirty="0" err="1"/>
              <a:t>ef</a:t>
            </a:r>
            <a:r>
              <a:rPr lang="ru-RU" dirty="0"/>
              <a:t> неизвестно, значение принципиального максимального растягивающего напряжения, </a:t>
            </a:r>
            <a:r>
              <a:rPr lang="ru-RU" dirty="0">
                <a:sym typeface="Symbol" panose="05050102010706020507" pitchFamily="18" charset="2"/>
              </a:rPr>
              <a:t></a:t>
            </a:r>
            <a:r>
              <a:rPr lang="ru-RU" baseline="-25000" dirty="0" err="1"/>
              <a:t>max</a:t>
            </a:r>
            <a:r>
              <a:rPr lang="ru-RU" dirty="0"/>
              <a:t>, может использоваться вместо </a:t>
            </a:r>
            <a:r>
              <a:rPr lang="ru-RU" i="1" dirty="0">
                <a:sym typeface="Symbol" panose="05050102010706020507" pitchFamily="18" charset="2"/>
              </a:rPr>
              <a:t></a:t>
            </a:r>
            <a:r>
              <a:rPr lang="ru-RU" i="1" baseline="-25000" dirty="0" err="1"/>
              <a:t>ef</a:t>
            </a:r>
            <a:r>
              <a:rPr lang="ru-RU" dirty="0"/>
              <a:t> для консервативной оценки (оценки с запасом).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547813"/>
          </a:xfrm>
        </p:spPr>
        <p:txBody>
          <a:bodyPr/>
          <a:lstStyle/>
          <a:p>
            <a:r>
              <a:rPr lang="ru-RU" dirty="0"/>
              <a:t>Эффективное напряжение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12773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Стеклянный дом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6" y="1598119"/>
            <a:ext cx="9134370" cy="4567185"/>
          </a:xfrm>
          <a:ln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6165304"/>
            <a:ext cx="404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Carlo Santambrogio</a:t>
            </a:r>
            <a:r>
              <a:rPr lang="ru-RU" dirty="0"/>
              <a:t>,</a:t>
            </a:r>
            <a:r>
              <a:rPr lang="it-IT" dirty="0"/>
              <a:t> Ennio Arosio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7375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981200"/>
            <a:ext cx="9108504" cy="4876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СН 481-75 «Инструкция по проектированию, монтажу и эксплуатации стеклопакетов»</a:t>
            </a:r>
          </a:p>
          <a:p>
            <a:r>
              <a:rPr lang="ru-RU" dirty="0"/>
              <a:t>РД 04882451-02-2000 «Рекомендации по расчету листового стекла, применяемого в строительстве»</a:t>
            </a:r>
          </a:p>
          <a:p>
            <a:r>
              <a:rPr lang="ru-RU" dirty="0"/>
              <a:t>Проект </a:t>
            </a:r>
            <a:r>
              <a:rPr lang="ru-RU" dirty="0" err="1"/>
              <a:t>prEN</a:t>
            </a:r>
            <a:r>
              <a:rPr lang="ru-RU" dirty="0"/>
              <a:t> 13474-1 «Стекло в строительстве - Расчет оконных стекол - Часть 1: Общее обоснование расчета»</a:t>
            </a:r>
          </a:p>
          <a:p>
            <a:r>
              <a:rPr lang="ru-RU" dirty="0"/>
              <a:t>Проект </a:t>
            </a:r>
            <a:r>
              <a:rPr lang="ru-RU" dirty="0" err="1"/>
              <a:t>prEN</a:t>
            </a:r>
            <a:r>
              <a:rPr lang="ru-RU" dirty="0"/>
              <a:t> 13474-2 «Стекло в строительстве - Расчет оконных стекол - Часть 2: Расчет однородно распределенных нагрузок»</a:t>
            </a:r>
          </a:p>
          <a:p>
            <a:r>
              <a:rPr lang="en-US" dirty="0"/>
              <a:t>EN 16612:2013 </a:t>
            </a:r>
            <a:r>
              <a:rPr lang="ru-RU" dirty="0"/>
              <a:t>«</a:t>
            </a:r>
            <a:r>
              <a:rPr lang="en-US" dirty="0"/>
              <a:t>Glass in building - Determination of the load resistance of glass panes by calculation and testing</a:t>
            </a:r>
            <a:r>
              <a:rPr lang="ru-RU" dirty="0"/>
              <a:t>»</a:t>
            </a:r>
          </a:p>
          <a:p>
            <a:r>
              <a:rPr lang="en-US" dirty="0"/>
              <a:t>ASTM E 1300 </a:t>
            </a:r>
            <a:r>
              <a:rPr lang="ru-RU" dirty="0"/>
              <a:t>«</a:t>
            </a:r>
            <a:r>
              <a:rPr lang="en-US" dirty="0"/>
              <a:t>Standard Practice for</a:t>
            </a:r>
            <a:r>
              <a:rPr lang="ru-RU" dirty="0"/>
              <a:t> </a:t>
            </a:r>
            <a:r>
              <a:rPr lang="en-US" dirty="0"/>
              <a:t>Determining Load Resistance of Glass in Buildings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Методики расчета</a:t>
            </a:r>
          </a:p>
        </p:txBody>
      </p:sp>
    </p:spTree>
    <p:extLst>
      <p:ext uri="{BB962C8B-B14F-4D97-AF65-F5344CB8AC3E}">
        <p14:creationId xmlns:p14="http://schemas.microsoft.com/office/powerpoint/2010/main" val="5084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858000" cy="1547813"/>
          </a:xfrm>
        </p:spPr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dirty="0"/>
              <a:t>При проектировании остекления многие его характеристики можно рассчитать, для этого есть необходимые стандартные методики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dirty="0"/>
              <a:t>Важно знать и уметь использовать эти методики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dirty="0"/>
              <a:t>Для расчетов необходимы характеристики используемых стекол, которые можно измерить или получить у их изготовителей, и нагрузки, которые будет </a:t>
            </a:r>
            <a:r>
              <a:rPr lang="ru-RU" sz="2800"/>
              <a:t>испытывать остекление.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44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637" y="1628800"/>
            <a:ext cx="7274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ОАО «Институт стекла»</a:t>
            </a:r>
          </a:p>
          <a:p>
            <a:pPr algn="ctr"/>
            <a:r>
              <a:rPr lang="ru-RU" sz="2800" dirty="0"/>
              <a:t>Отдел стандартизации и испытаний</a:t>
            </a:r>
          </a:p>
          <a:p>
            <a:pPr algn="ctr"/>
            <a:r>
              <a:rPr lang="ru-RU" sz="2800" dirty="0"/>
              <a:t>Испытательная лаборатория «Стекло»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Телефон:</a:t>
            </a:r>
            <a:r>
              <a:rPr lang="pt-BR" sz="2800" dirty="0"/>
              <a:t> +7 (495) 363-96-87</a:t>
            </a:r>
          </a:p>
          <a:p>
            <a:pPr algn="ctr"/>
            <a:r>
              <a:rPr lang="ru-RU" sz="2800" dirty="0"/>
              <a:t>Ф</a:t>
            </a:r>
            <a:r>
              <a:rPr lang="pt-BR" sz="2800" dirty="0"/>
              <a:t>акс</a:t>
            </a:r>
            <a:r>
              <a:rPr lang="ru-RU" sz="2800" dirty="0"/>
              <a:t>:</a:t>
            </a:r>
            <a:r>
              <a:rPr lang="pt-BR" sz="2800" dirty="0"/>
              <a:t> +7 (495) 363-96-88</a:t>
            </a:r>
            <a:endParaRPr lang="ru-RU" sz="2800" dirty="0"/>
          </a:p>
          <a:p>
            <a:pPr algn="ctr"/>
            <a:r>
              <a:rPr lang="ru-RU" sz="2800" dirty="0"/>
              <a:t>111024, Москва, ул. </a:t>
            </a:r>
            <a:r>
              <a:rPr lang="ru-RU" sz="2800" dirty="0" err="1"/>
              <a:t>Душинская</a:t>
            </a:r>
            <a:r>
              <a:rPr lang="ru-RU" sz="2800" dirty="0"/>
              <a:t>, д. 7</a:t>
            </a:r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e-mail</a:t>
            </a:r>
            <a:r>
              <a:rPr lang="ru-RU" sz="2800" dirty="0"/>
              <a:t>:</a:t>
            </a:r>
            <a:r>
              <a:rPr lang="pt-BR" sz="2800" dirty="0"/>
              <a:t> </a:t>
            </a:r>
            <a:r>
              <a:rPr lang="pt-BR" sz="2800" dirty="0">
                <a:hlinkClick r:id="rId3"/>
              </a:rPr>
              <a:t>ic.steklo@mail.ru</a:t>
            </a:r>
            <a:r>
              <a:rPr lang="pt-BR" sz="2800" dirty="0"/>
              <a:t>, </a:t>
            </a:r>
            <a:r>
              <a:rPr lang="pt-BR" sz="2800" dirty="0">
                <a:hlinkClick r:id="rId4"/>
              </a:rPr>
              <a:t>a</a:t>
            </a:r>
            <a:r>
              <a:rPr lang="en-US" sz="2800" dirty="0">
                <a:hlinkClick r:id="rId4"/>
              </a:rPr>
              <a:t>g</a:t>
            </a:r>
            <a:r>
              <a:rPr lang="pt-BR" sz="2800" dirty="0">
                <a:hlinkClick r:id="rId4"/>
              </a:rPr>
              <a:t>chesnokov@glassresearch.ru</a:t>
            </a:r>
            <a:endParaRPr lang="pt-BR" sz="2800" dirty="0"/>
          </a:p>
          <a:p>
            <a:pPr algn="ctr"/>
            <a:r>
              <a:rPr lang="pt-BR" sz="2800" dirty="0"/>
              <a:t>Web:</a:t>
            </a:r>
            <a:r>
              <a:rPr lang="ru-RU" sz="2800" dirty="0"/>
              <a:t> </a:t>
            </a:r>
            <a:r>
              <a:rPr lang="en-US" sz="2800" dirty="0">
                <a:hlinkClick r:id="rId5"/>
              </a:rPr>
              <a:t>www.</a:t>
            </a:r>
            <a:r>
              <a:rPr lang="pt-BR" sz="2800" dirty="0">
                <a:hlinkClick r:id="rId4"/>
              </a:rPr>
              <a:t> glassresearch</a:t>
            </a:r>
            <a:r>
              <a:rPr lang="en-US" sz="2800" dirty="0">
                <a:hlinkClick r:id="rId5"/>
              </a:rPr>
              <a:t>.</a:t>
            </a:r>
            <a:r>
              <a:rPr lang="en-US" sz="2800" dirty="0" err="1">
                <a:hlinkClick r:id="rId5"/>
              </a:rPr>
              <a:t>ru</a:t>
            </a:r>
            <a:endParaRPr lang="en-US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877121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>
                <a:effectLst/>
              </a:rPr>
              <a:t>Santambrogio|milano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0" y="1556792"/>
            <a:ext cx="9171840" cy="5246900"/>
          </a:xfr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415038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116632"/>
            <a:ext cx="6858000" cy="1431181"/>
          </a:xfrm>
        </p:spPr>
        <p:txBody>
          <a:bodyPr/>
          <a:lstStyle/>
          <a:p>
            <a:r>
              <a:rPr lang="ru-RU" dirty="0"/>
              <a:t>Расширение возможностей стекла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ru-RU" sz="1600" dirty="0"/>
              <a:t>Доступные размеры от </a:t>
            </a:r>
            <a:r>
              <a:rPr lang="en-US" sz="1600" dirty="0"/>
              <a:t>10</a:t>
            </a:r>
            <a:r>
              <a:rPr lang="ru-RU" sz="1600" dirty="0"/>
              <a:t>0</a:t>
            </a:r>
            <a:r>
              <a:rPr lang="en-US" sz="1600" dirty="0"/>
              <a:t> </a:t>
            </a:r>
            <a:r>
              <a:rPr lang="ru-RU" sz="1600" dirty="0"/>
              <a:t>мм до 20 м длина, от 1 мм до 1 м толщина</a:t>
            </a:r>
          </a:p>
          <a:p>
            <a:r>
              <a:rPr lang="ru-RU" sz="1600" dirty="0"/>
              <a:t>Разные химические составы стекол (</a:t>
            </a:r>
            <a:r>
              <a:rPr lang="en-US" sz="1600" dirty="0"/>
              <a:t>Na-Ca-Si, B-Si, Al-Si, </a:t>
            </a:r>
            <a:r>
              <a:rPr lang="en-US" sz="1600" dirty="0" err="1"/>
              <a:t>Pb</a:t>
            </a:r>
            <a:r>
              <a:rPr lang="en-US" sz="1600" dirty="0"/>
              <a:t>-Si </a:t>
            </a:r>
            <a:r>
              <a:rPr lang="ru-RU" sz="1600" dirty="0"/>
              <a:t>и т.д.</a:t>
            </a:r>
            <a:r>
              <a:rPr lang="en-US" sz="1600" dirty="0"/>
              <a:t>)</a:t>
            </a:r>
            <a:r>
              <a:rPr lang="ru-RU" sz="1600" dirty="0"/>
              <a:t> и, соответственно, разные свойства</a:t>
            </a:r>
          </a:p>
          <a:p>
            <a:r>
              <a:rPr lang="ru-RU" sz="1600" dirty="0"/>
              <a:t>Разные виды стекол (бесцветные, окрашенные, полированные, узорчатые и т.д.)</a:t>
            </a:r>
            <a:endParaRPr lang="en-US" sz="1600" dirty="0"/>
          </a:p>
          <a:p>
            <a:r>
              <a:rPr lang="ru-RU" sz="1600" dirty="0"/>
              <a:t>Покрытия</a:t>
            </a:r>
          </a:p>
          <a:p>
            <a:pPr lvl="1"/>
            <a:r>
              <a:rPr lang="ru-RU" sz="1600" dirty="0"/>
              <a:t>Солнцезащитные</a:t>
            </a:r>
          </a:p>
          <a:p>
            <a:pPr lvl="1"/>
            <a:r>
              <a:rPr lang="ru-RU" sz="1600" dirty="0"/>
              <a:t>Декоративные</a:t>
            </a:r>
          </a:p>
          <a:p>
            <a:pPr lvl="1"/>
            <a:r>
              <a:rPr lang="ru-RU" sz="1600" dirty="0"/>
              <a:t>Антибликовые</a:t>
            </a:r>
          </a:p>
          <a:p>
            <a:pPr lvl="1"/>
            <a:r>
              <a:rPr lang="ru-RU" sz="1600" dirty="0" err="1"/>
              <a:t>Низкоэмиссионные</a:t>
            </a:r>
            <a:endParaRPr lang="ru-RU" sz="1600" dirty="0"/>
          </a:p>
          <a:p>
            <a:pPr lvl="1"/>
            <a:r>
              <a:rPr lang="ru-RU" sz="1600" dirty="0"/>
              <a:t>Самоочищающиеся</a:t>
            </a:r>
          </a:p>
          <a:p>
            <a:pPr lvl="1"/>
            <a:r>
              <a:rPr lang="ru-RU" sz="1600" dirty="0"/>
              <a:t>И другие</a:t>
            </a:r>
          </a:p>
          <a:p>
            <a:r>
              <a:rPr lang="ru-RU" sz="1600" dirty="0"/>
              <a:t>Разные виды обработки стекла (матирование, </a:t>
            </a:r>
            <a:r>
              <a:rPr lang="ru-RU" sz="1600" dirty="0" err="1"/>
              <a:t>моллирование</a:t>
            </a:r>
            <a:r>
              <a:rPr lang="ru-RU" sz="1600" dirty="0"/>
              <a:t>, закалка, химическое упрочнение, печать на стекле, </a:t>
            </a:r>
            <a:r>
              <a:rPr lang="ru-RU" sz="1600" dirty="0" err="1"/>
              <a:t>ламинирование</a:t>
            </a:r>
            <a:r>
              <a:rPr lang="ru-RU" sz="1600" dirty="0"/>
              <a:t> и т.д.)</a:t>
            </a:r>
          </a:p>
          <a:p>
            <a:r>
              <a:rPr lang="ru-RU" sz="1600" dirty="0"/>
              <a:t>Промежуточные слои в многослойных стеклах</a:t>
            </a:r>
          </a:p>
          <a:p>
            <a:pPr lvl="1"/>
            <a:r>
              <a:rPr lang="ru-RU" sz="1600" dirty="0"/>
              <a:t>Упрочняющие</a:t>
            </a:r>
          </a:p>
          <a:p>
            <a:pPr lvl="1"/>
            <a:r>
              <a:rPr lang="ru-RU" sz="1600" dirty="0"/>
              <a:t>Декоративные</a:t>
            </a:r>
          </a:p>
          <a:p>
            <a:r>
              <a:rPr lang="ru-RU" sz="1600" dirty="0"/>
              <a:t>Форма (многоугольники, эллипсы и другие фигуры) </a:t>
            </a:r>
          </a:p>
          <a:p>
            <a:r>
              <a:rPr lang="ru-RU" sz="1600" dirty="0"/>
              <a:t>Способы крепления (точечные, протяженные, по краям, по центру)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17137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ГОСТ 111–2014 «Стекло листовое бесцветное.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5533–2013 «Стекло узорчатое.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7481–2013 «Стекло армированное.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9272-2017 «Блоки стеклянные пустотелые.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30698–2014 «Стекло закаленное.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30733–2014 «Стекло с </a:t>
            </a:r>
            <a:r>
              <a:rPr lang="ru-RU" sz="1600" dirty="0" err="1"/>
              <a:t>низкоэмиссионным</a:t>
            </a:r>
            <a:r>
              <a:rPr lang="ru-RU" sz="1600" dirty="0"/>
              <a:t> твердым покрытием.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30826–2014 «Стекло многослойное.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31364–2014 «Стекло с </a:t>
            </a:r>
            <a:r>
              <a:rPr lang="ru-RU" sz="1600" dirty="0" err="1"/>
              <a:t>низкоэмиссионным</a:t>
            </a:r>
            <a:r>
              <a:rPr lang="ru-RU" sz="1600" dirty="0"/>
              <a:t> мягким покрытием.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32360-2013 «Стекло матированное.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32559-2013 «Стекло с лакокрасочным покрытием.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32563-2013 «Стекло с полимерными пленками.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32997–2014 «Стекло листовое, окрашенное в массе. Общие технические условия»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ГОСТ 33017–2014 «Стекло с солнцезащитным или декоративным твердым покрытием. Технические условия»</a:t>
            </a:r>
          </a:p>
          <a:p>
            <a:pPr>
              <a:lnSpc>
                <a:spcPct val="120000"/>
              </a:lnSpc>
            </a:pP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547813"/>
          </a:xfrm>
        </p:spPr>
        <p:txBody>
          <a:bodyPr>
            <a:normAutofit/>
          </a:bodyPr>
          <a:lstStyle/>
          <a:p>
            <a:r>
              <a:rPr lang="ru-RU" sz="3600" dirty="0"/>
              <a:t>Виды стекла, которые можно применить в </a:t>
            </a:r>
            <a:r>
              <a:rPr lang="ru-RU" sz="3600" dirty="0" smtClean="0"/>
              <a:t>зданиях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827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Виды стекла, которые можно применить в </a:t>
            </a:r>
            <a:r>
              <a:rPr lang="ru-RU" sz="3200" dirty="0" smtClean="0"/>
              <a:t>зданиях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ru-RU" sz="3200" dirty="0"/>
              <a:t>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r>
              <a:rPr lang="ru-RU" sz="1600" dirty="0"/>
              <a:t>ГОСТ 33086–2014 «Стекло с солнцезащитным или декоративным мягким покрытием. Технические условия» </a:t>
            </a:r>
          </a:p>
          <a:p>
            <a:r>
              <a:rPr lang="ru-RU" sz="1600" dirty="0"/>
              <a:t>ГОСТ 33087–2014 «Стекло </a:t>
            </a:r>
            <a:r>
              <a:rPr lang="ru-RU" sz="1600" dirty="0" err="1"/>
              <a:t>термоупрочненное</a:t>
            </a:r>
            <a:r>
              <a:rPr lang="ru-RU" sz="1600" dirty="0"/>
              <a:t>. Технические условия»</a:t>
            </a:r>
          </a:p>
          <a:p>
            <a:r>
              <a:rPr lang="ru-RU" sz="1600" dirty="0"/>
              <a:t>ГОСТ 33575-2015 «Стекло с самоочищающимся покрытием. Технические условия»</a:t>
            </a:r>
          </a:p>
          <a:p>
            <a:r>
              <a:rPr lang="ru-RU" sz="1600" dirty="0"/>
              <a:t>ГОСТ 33891-2016 «Стекло закаленное эмалированное (</a:t>
            </a:r>
            <a:r>
              <a:rPr lang="ru-RU" sz="1600" dirty="0" err="1"/>
              <a:t>стемалит</a:t>
            </a:r>
            <a:r>
              <a:rPr lang="ru-RU" sz="1600" dirty="0"/>
              <a:t>). Технические условия»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EN</a:t>
            </a:r>
            <a:r>
              <a:rPr lang="ru-RU" sz="1600" dirty="0"/>
              <a:t> 572-7-2017 «Стекло профильное.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EN</a:t>
            </a:r>
            <a:r>
              <a:rPr lang="ru-RU" sz="1600" dirty="0"/>
              <a:t> 1748-1-1-2016 «Стекло боросиликатное.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EN</a:t>
            </a:r>
            <a:r>
              <a:rPr lang="ru-RU" sz="1600" dirty="0"/>
              <a:t> 1748-2-1-2016 «Стеклокерамика.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EN</a:t>
            </a:r>
            <a:r>
              <a:rPr lang="ru-RU" sz="1600" dirty="0"/>
              <a:t> 14178-1-2016 «Стекло щелочноземельное силикатное.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EN </a:t>
            </a:r>
            <a:r>
              <a:rPr lang="ru-RU" sz="1600" dirty="0"/>
              <a:t>14179-1-2015 «Стекло закаленное </a:t>
            </a:r>
            <a:r>
              <a:rPr lang="ru-RU" sz="1600" dirty="0" err="1"/>
              <a:t>термовыдержанное</a:t>
            </a:r>
            <a:r>
              <a:rPr lang="ru-RU" sz="1600" dirty="0"/>
              <a:t>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EN</a:t>
            </a:r>
            <a:r>
              <a:rPr lang="ru-RU" sz="1600" dirty="0"/>
              <a:t> 14321-1-2015 «Стекло закаленное щелочноземельное силикатное.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ISO </a:t>
            </a:r>
            <a:r>
              <a:rPr lang="ru-RU" sz="1600" dirty="0"/>
              <a:t>11485-2-2016 «Стекло </a:t>
            </a:r>
            <a:r>
              <a:rPr lang="ru-RU" sz="1600" dirty="0" err="1"/>
              <a:t>моллированное</a:t>
            </a:r>
            <a:r>
              <a:rPr lang="ru-RU" sz="1600" dirty="0"/>
              <a:t>. Технические требования»</a:t>
            </a:r>
          </a:p>
          <a:p>
            <a:r>
              <a:rPr lang="ru-RU" sz="1600" dirty="0"/>
              <a:t>ГОСТ </a:t>
            </a:r>
            <a:r>
              <a:rPr lang="en-US" sz="1600" dirty="0"/>
              <a:t>ISO </a:t>
            </a:r>
            <a:r>
              <a:rPr lang="ru-RU" sz="1600" dirty="0"/>
              <a:t>11485-3-2016 «Стекло </a:t>
            </a:r>
            <a:r>
              <a:rPr lang="ru-RU" sz="1600" dirty="0" err="1"/>
              <a:t>моллированное</a:t>
            </a:r>
            <a:r>
              <a:rPr lang="ru-RU" sz="1600" dirty="0"/>
              <a:t>. Закаленное и многослойное стекло. Технические требования»</a:t>
            </a:r>
          </a:p>
          <a:p>
            <a:r>
              <a:rPr lang="ru-RU" sz="1600" dirty="0"/>
              <a:t>Толщина листовых стекол – от 3 до 25 мм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8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9" y="0"/>
            <a:ext cx="6857999" cy="154781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этапы проектирования остекления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углом 5"/>
          <p:cNvSpPr/>
          <p:nvPr/>
        </p:nvSpPr>
        <p:spPr>
          <a:xfrm rot="16200000">
            <a:off x="-357190" y="3500438"/>
            <a:ext cx="2928958" cy="2214578"/>
          </a:xfrm>
          <a:prstGeom prst="bentArrow">
            <a:avLst>
              <a:gd name="adj1" fmla="val 25000"/>
              <a:gd name="adj2" fmla="val 2530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9882" y="1428737"/>
            <a:ext cx="1474117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8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Autofit/>
          </a:bodyPr>
          <a:lstStyle/>
          <a:p>
            <a:r>
              <a:rPr lang="ru-RU" sz="2000" dirty="0"/>
              <a:t>Нагрузки, испытываемые остеклением</a:t>
            </a:r>
          </a:p>
          <a:p>
            <a:pPr lvl="1"/>
            <a:r>
              <a:rPr lang="ru-RU" sz="2000" dirty="0"/>
              <a:t>Назначение остекления</a:t>
            </a:r>
          </a:p>
          <a:p>
            <a:pPr lvl="1"/>
            <a:r>
              <a:rPr lang="ru-RU" sz="2000" dirty="0"/>
              <a:t>Требуемые показатели</a:t>
            </a:r>
          </a:p>
          <a:p>
            <a:pPr lvl="1"/>
            <a:r>
              <a:rPr lang="ru-RU" sz="2000" dirty="0"/>
              <a:t>Окружающая среда</a:t>
            </a:r>
          </a:p>
          <a:p>
            <a:pPr lvl="1"/>
            <a:r>
              <a:rPr lang="ru-RU" sz="2000" dirty="0"/>
              <a:t>Конструкция</a:t>
            </a:r>
          </a:p>
          <a:p>
            <a:pPr lvl="1"/>
            <a:r>
              <a:rPr lang="ru-RU" sz="2000" dirty="0"/>
              <a:t>Способы крепления</a:t>
            </a:r>
          </a:p>
          <a:p>
            <a:pPr lvl="1"/>
            <a:r>
              <a:rPr lang="ru-RU" sz="2000" dirty="0"/>
              <a:t>Безопасность</a:t>
            </a:r>
          </a:p>
          <a:p>
            <a:r>
              <a:rPr lang="ru-RU" sz="2000" dirty="0"/>
              <a:t>Характеристики материалов остекления</a:t>
            </a:r>
          </a:p>
          <a:p>
            <a:pPr lvl="1"/>
            <a:r>
              <a:rPr lang="ru-RU" sz="2000" dirty="0"/>
              <a:t>По стандартам на виды стекла</a:t>
            </a:r>
          </a:p>
          <a:p>
            <a:r>
              <a:rPr lang="ru-RU" sz="2000" dirty="0"/>
              <a:t>Предельно допустимые значения</a:t>
            </a:r>
          </a:p>
          <a:p>
            <a:pPr lvl="1"/>
            <a:r>
              <a:rPr lang="ru-RU" sz="2000" dirty="0"/>
              <a:t>Для юридического обоснования важно не превышать предельно допустимых значений из стандартов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исходные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157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6858000" cy="1143000"/>
          </a:xfrm>
        </p:spPr>
        <p:txBody>
          <a:bodyPr/>
          <a:lstStyle/>
          <a:p>
            <a:r>
              <a:rPr lang="ru-RU" sz="4000" dirty="0"/>
              <a:t>Основная задача проектирования остекления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981200"/>
            <a:ext cx="9108504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Определить формулу остекления (толщины и виды примененных </a:t>
            </a:r>
            <a:r>
              <a:rPr lang="ru-RU"/>
              <a:t>стекол</a:t>
            </a:r>
            <a:r>
              <a:rPr lang="ru-RU" smtClean="0"/>
              <a:t>), </a:t>
            </a:r>
            <a:r>
              <a:rPr lang="ru-RU" dirty="0"/>
              <a:t>обеспечивающую при заданных архитектором форме и размерах стекол:</a:t>
            </a:r>
          </a:p>
          <a:p>
            <a:r>
              <a:rPr lang="ru-RU" dirty="0"/>
              <a:t>Цвет остекления;</a:t>
            </a:r>
          </a:p>
          <a:p>
            <a:r>
              <a:rPr lang="ru-RU" dirty="0"/>
              <a:t>Прочность остекления;</a:t>
            </a:r>
          </a:p>
          <a:p>
            <a:r>
              <a:rPr lang="ru-RU" dirty="0"/>
              <a:t>Сопротивление теплопередаче остекления;</a:t>
            </a:r>
          </a:p>
          <a:p>
            <a:r>
              <a:rPr lang="ru-RU" dirty="0"/>
              <a:t>Оптические характеристики остекления.</a:t>
            </a:r>
          </a:p>
        </p:txBody>
      </p:sp>
    </p:spTree>
    <p:extLst>
      <p:ext uri="{BB962C8B-B14F-4D97-AF65-F5344CB8AC3E}">
        <p14:creationId xmlns:p14="http://schemas.microsoft.com/office/powerpoint/2010/main" val="21257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можности современного остекления v2">
  <a:themeElements>
    <a:clrScheme name="Возможности современного остекления v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Возможности современного остекления v2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Возможности современного остекления v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Возможности современного остекления v2">
  <a:themeElements>
    <a:clrScheme name="Возможности современного остекления v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Возможности современного остекления v2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Возможности современного остекления v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зможности современного остекления v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можности современного остекления v2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2.xml><?xml version="1.0" encoding="utf-8"?>
<a:themeOverride xmlns:a="http://schemas.openxmlformats.org/drawingml/2006/main">
  <a:clrScheme name="Возможности современного остекления v2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3.xml><?xml version="1.0" encoding="utf-8"?>
<a:themeOverride xmlns:a="http://schemas.openxmlformats.org/drawingml/2006/main">
  <a:clrScheme name="Возможности современного остекления v2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4.xml><?xml version="1.0" encoding="utf-8"?>
<a:themeOverride xmlns:a="http://schemas.openxmlformats.org/drawingml/2006/main">
  <a:clrScheme name="Возможности современного остекления v2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5.xml><?xml version="1.0" encoding="utf-8"?>
<a:themeOverride xmlns:a="http://schemas.openxmlformats.org/drawingml/2006/main">
  <a:clrScheme name="Возможности современного остекления v2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1451</Words>
  <Application>Microsoft Office PowerPoint</Application>
  <PresentationFormat>Экран (4:3)</PresentationFormat>
  <Paragraphs>164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Возможности современного остекления v2</vt:lpstr>
      <vt:lpstr>1_Возможности современного остекления v2</vt:lpstr>
      <vt:lpstr>Основа проектирования остекления – математические расчеты</vt:lpstr>
      <vt:lpstr>Стеклянный дом</vt:lpstr>
      <vt:lpstr>Santambrogio|milano</vt:lpstr>
      <vt:lpstr>Расширение возможностей стекла</vt:lpstr>
      <vt:lpstr>Виды стекла, которые можно применить в зданиях</vt:lpstr>
      <vt:lpstr>Виды стекла, которые можно применить в зданиях (продолжение)</vt:lpstr>
      <vt:lpstr>Основные этапы проектирования остекления</vt:lpstr>
      <vt:lpstr>Основные исходные данные</vt:lpstr>
      <vt:lpstr>Основная задача проектирования остекления</vt:lpstr>
      <vt:lpstr>Определение оптических характеристик</vt:lpstr>
      <vt:lpstr>Определение цвета остекления</vt:lpstr>
      <vt:lpstr>Расчет сопротивления теплопередаче</vt:lpstr>
      <vt:lpstr>Определение требований к прочности остекления</vt:lpstr>
      <vt:lpstr>Основные виды нагрузок</vt:lpstr>
      <vt:lpstr>Нагрузки</vt:lpstr>
      <vt:lpstr>СП 131.13330.2013 Строительная климатология</vt:lpstr>
      <vt:lpstr>Предельно допустимые значения</vt:lpstr>
      <vt:lpstr>Многослойное стекло</vt:lpstr>
      <vt:lpstr>Эффективное напряжение</vt:lpstr>
      <vt:lpstr>Методики расчета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тонкопленочных солнечных модулей в архитектуре</dc:title>
  <dc:creator>SAChesnokov</dc:creator>
  <cp:lastModifiedBy>Alexander Chesnokov</cp:lastModifiedBy>
  <cp:revision>120</cp:revision>
  <dcterms:created xsi:type="dcterms:W3CDTF">2013-04-22T07:35:33Z</dcterms:created>
  <dcterms:modified xsi:type="dcterms:W3CDTF">2018-04-03T07:34:46Z</dcterms:modified>
</cp:coreProperties>
</file>